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Raleway Thin"/>
      <p:regular r:id="rId20"/>
      <p:bold r:id="rId21"/>
      <p:italic r:id="rId22"/>
      <p:boldItalic r:id="rId23"/>
    </p:embeddedFont>
    <p:embeddedFont>
      <p:font typeface="Lexen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Thin-regular.fntdata"/><Relationship Id="rId22" Type="http://schemas.openxmlformats.org/officeDocument/2006/relationships/font" Target="fonts/RalewayThin-italic.fntdata"/><Relationship Id="rId21" Type="http://schemas.openxmlformats.org/officeDocument/2006/relationships/font" Target="fonts/RalewayThin-bold.fntdata"/><Relationship Id="rId24" Type="http://schemas.openxmlformats.org/officeDocument/2006/relationships/font" Target="fonts/Lexend-regular.fntdata"/><Relationship Id="rId23" Type="http://schemas.openxmlformats.org/officeDocument/2006/relationships/font" Target="fonts/RalewayThin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schemas.openxmlformats.org/officeDocument/2006/relationships/font" Target="fonts/Lexe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19" Type="http://schemas.openxmlformats.org/officeDocument/2006/relationships/font" Target="fonts/Raleway-boldItalic.fntdata"/><Relationship Id="rId1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6b8c0ae63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Welcome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I’m Neda, Programme Officer at In2scienceUK and my colleagues X and X are also here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Thank you for your interest in the In2STEM programme - formally In2science summer programme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Today: talk about what In2scienceUK does and then about the opportunity to get involved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Any questions throughout pop them into the chat or make a note. There’ll be time for questions at the end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I2S is a charity helping young people from traditionally underrepresented and disadvantaged backgrounds access STEM careers, apprenticeships and degrees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316b8c0ae63_0_2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16b8c0ae63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9" name="Google Shape;289;g316b8c0ae63_0_4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6b8c0ae63_0_5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316b8c0ae63_0_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16b8c0ae63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316b8c0ae63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16b8c0ae63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3" name="Google Shape;193;g316b8c0ae63_0_3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16b8c0ae63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g316b8c0ae63_0_3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16b8c0ae63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g316b8c0ae63_0_3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16b8c0ae63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g316b8c0ae63_0_3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16b8c0ae63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4" name="Google Shape;264;g316b8c0ae63_0_4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16b8c0ae63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6" name="Google Shape;276;g316b8c0ae63_0_4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FFB6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ed">
  <p:cSld name="BLANK_1">
    <p:bg>
      <p:bgPr>
        <a:solidFill>
          <a:srgbClr val="FFB600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1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9pPr>
          </a:lstStyle>
          <a:p/>
        </p:txBody>
      </p:sp>
      <p:sp>
        <p:nvSpPr>
          <p:cNvPr id="56" name="Google Shape;56;p1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ctr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5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61156" y="1453357"/>
            <a:ext cx="3886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4" name="Google Shape;84;p17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2286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90" name="Google Shape;90;p18"/>
          <p:cNvSpPr txBox="1"/>
          <p:nvPr>
            <p:ph idx="2" type="body"/>
          </p:nvPr>
        </p:nvSpPr>
        <p:spPr>
          <a:xfrm>
            <a:off x="23241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91" name="Google Shape;91;p18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228600" y="767556"/>
            <a:ext cx="2020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7" name="Google Shape;97;p19"/>
          <p:cNvSpPr txBox="1"/>
          <p:nvPr>
            <p:ph idx="2" type="body"/>
          </p:nvPr>
        </p:nvSpPr>
        <p:spPr>
          <a:xfrm>
            <a:off x="228600" y="1087438"/>
            <a:ext cx="2020200" cy="19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8" name="Google Shape;98;p19"/>
          <p:cNvSpPr txBox="1"/>
          <p:nvPr>
            <p:ph idx="3" type="body"/>
          </p:nvPr>
        </p:nvSpPr>
        <p:spPr>
          <a:xfrm>
            <a:off x="2322513" y="767556"/>
            <a:ext cx="2021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9" name="Google Shape;99;p19"/>
          <p:cNvSpPr txBox="1"/>
          <p:nvPr>
            <p:ph idx="4" type="body"/>
          </p:nvPr>
        </p:nvSpPr>
        <p:spPr>
          <a:xfrm>
            <a:off x="2322513" y="1087438"/>
            <a:ext cx="2021100" cy="19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100" name="Google Shape;100;p19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228600" y="136525"/>
            <a:ext cx="15042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1787525" y="136525"/>
            <a:ext cx="25560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11" name="Google Shape;111;p21"/>
          <p:cNvSpPr txBox="1"/>
          <p:nvPr>
            <p:ph idx="2" type="body"/>
          </p:nvPr>
        </p:nvSpPr>
        <p:spPr>
          <a:xfrm>
            <a:off x="228600" y="717550"/>
            <a:ext cx="1504200" cy="23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2" name="Google Shape;112;p21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FFB6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922000" y="1887378"/>
            <a:ext cx="3543300" cy="30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4678687" y="1887378"/>
            <a:ext cx="3543300" cy="30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896144" y="2400300"/>
            <a:ext cx="2743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7" name="Google Shape;117;p22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896144" y="2683669"/>
            <a:ext cx="2743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9" name="Google Shape;119;p22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 rot="5400000">
            <a:off x="1154400" y="-125700"/>
            <a:ext cx="22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6" name="Google Shape;126;p23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 rot="5400000">
            <a:off x="2366100" y="1085919"/>
            <a:ext cx="29259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 rot="5400000">
            <a:off x="270600" y="95319"/>
            <a:ext cx="2925900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140" name="Google Shape;140;p2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9pPr>
          </a:lstStyle>
          <a:p/>
        </p:txBody>
      </p:sp>
      <p:sp>
        <p:nvSpPr>
          <p:cNvPr id="141" name="Google Shape;141;p2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2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26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FFB6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FFB6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rgbClr val="FFB600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43434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6"/>
          <p:cNvSpPr txBox="1"/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" name="Google Shape;29;p6"/>
          <p:cNvSpPr txBox="1"/>
          <p:nvPr>
            <p:ph idx="1" type="subTitle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rgbClr val="FFB600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 flipH="1"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43434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1757200" y="2161800"/>
            <a:ext cx="56298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i="1" sz="3000">
                <a:solidFill>
                  <a:srgbClr val="434343"/>
                </a:solidFill>
              </a:defRPr>
            </a:lvl1pPr>
            <a:lvl2pPr indent="-4191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i="1" sz="3000">
                <a:solidFill>
                  <a:srgbClr val="434343"/>
                </a:solidFill>
              </a:defRPr>
            </a:lvl2pPr>
            <a:lvl3pPr indent="-4191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i="1" sz="3000">
                <a:solidFill>
                  <a:srgbClr val="434343"/>
                </a:solidFill>
              </a:defRPr>
            </a:lvl3pPr>
            <a:lvl4pPr indent="-4191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i="1" sz="3000">
                <a:solidFill>
                  <a:srgbClr val="434343"/>
                </a:solidFill>
              </a:defRPr>
            </a:lvl4pPr>
            <a:lvl5pPr indent="-4191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i="1" sz="3000">
                <a:solidFill>
                  <a:srgbClr val="434343"/>
                </a:solidFill>
              </a:defRPr>
            </a:lvl5pPr>
            <a:lvl6pPr indent="-4191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i="1" sz="3000">
                <a:solidFill>
                  <a:srgbClr val="434343"/>
                </a:solidFill>
              </a:defRPr>
            </a:lvl6pPr>
            <a:lvl7pPr indent="-4191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i="1" sz="3000">
                <a:solidFill>
                  <a:srgbClr val="434343"/>
                </a:solidFill>
              </a:defRPr>
            </a:lvl7pPr>
            <a:lvl8pPr indent="-4191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i="1" sz="3000">
                <a:solidFill>
                  <a:srgbClr val="434343"/>
                </a:solidFill>
              </a:defRPr>
            </a:lvl8pPr>
            <a:lvl9pPr indent="-4191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i="1" sz="3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3" name="Google Shape;33;p7"/>
          <p:cNvSpPr txBox="1"/>
          <p:nvPr/>
        </p:nvSpPr>
        <p:spPr>
          <a:xfrm>
            <a:off x="205550" y="75075"/>
            <a:ext cx="799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" sz="120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i="0" sz="120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FFB6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8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922000" y="1930500"/>
            <a:ext cx="2332200" cy="29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3373778" y="1930500"/>
            <a:ext cx="2332200" cy="29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5825557" y="1930500"/>
            <a:ext cx="2332200" cy="29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FFB6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FFB6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b="0" i="0" sz="5800" u="none" cap="none" strike="noStrike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b="0" i="0" sz="5800" u="none" cap="none" strike="noStrike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b="0" i="0" sz="5800" u="none" cap="none" strike="noStrike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b="0" i="0" sz="5800" u="none" cap="none" strike="noStrike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b="0" i="0" sz="5800" u="none" cap="none" strike="noStrike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b="0" i="0" sz="5800" u="none" cap="none" strike="noStrike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b="0" i="0" sz="5800" u="none" cap="none" strike="noStrike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b="0" i="0" sz="5800" u="none" cap="none" strike="noStrike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b="0" i="0" sz="5800" u="none" cap="none" strike="noStrike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Thin"/>
              <a:buChar char="●"/>
              <a:defRPr b="0" i="0" sz="1800" u="none" cap="none" strike="noStrike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Thin"/>
              <a:buChar char="○"/>
              <a:defRPr b="0" i="0" sz="1800" u="none" cap="none" strike="noStrike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Thin"/>
              <a:buChar char="■"/>
              <a:defRPr b="0" i="0" sz="1800" u="none" cap="none" strike="noStrike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●"/>
              <a:defRPr b="0" i="0" sz="1800" u="none" cap="none" strike="noStrike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○"/>
              <a:defRPr b="0" i="0" sz="1800" u="none" cap="none" strike="noStrike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■"/>
              <a:defRPr b="0" i="0" sz="1800" u="none" cap="none" strike="noStrike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●"/>
              <a:defRPr b="0" i="0" sz="1800" u="none" cap="none" strike="noStrike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○"/>
              <a:defRPr b="0" i="0" sz="1800" u="none" cap="none" strike="noStrike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■"/>
              <a:defRPr b="0" i="0" sz="1800" u="none" cap="none" strike="noStrike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students@in2scienceuk.org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6.png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g"/><Relationship Id="rId4" Type="http://schemas.openxmlformats.org/officeDocument/2006/relationships/image" Target="../media/image9.png"/><Relationship Id="rId5" Type="http://schemas.openxmlformats.org/officeDocument/2006/relationships/image" Target="../media/image22.jpg"/><Relationship Id="rId6" Type="http://schemas.openxmlformats.org/officeDocument/2006/relationships/image" Target="../media/image21.jpg"/><Relationship Id="rId7" Type="http://schemas.openxmlformats.org/officeDocument/2006/relationships/image" Target="../media/image23.jp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3.png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hyperlink" Target="https://in2scienceuk.org/our-programmes/in2stem/eligibility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in2scienceuk.org/our-programmes/in2stem/apply/" TargetMode="External"/><Relationship Id="rId4" Type="http://schemas.openxmlformats.org/officeDocument/2006/relationships/hyperlink" Target="mailto:students@in2scienceuk.org" TargetMode="External"/><Relationship Id="rId5" Type="http://schemas.openxmlformats.org/officeDocument/2006/relationships/image" Target="../media/image20.png"/><Relationship Id="rId6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/>
          <p:nvPr/>
        </p:nvSpPr>
        <p:spPr>
          <a:xfrm>
            <a:off x="242778" y="227304"/>
            <a:ext cx="8658600" cy="4689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7"/>
          <p:cNvSpPr/>
          <p:nvPr/>
        </p:nvSpPr>
        <p:spPr>
          <a:xfrm>
            <a:off x="4278108" y="1950865"/>
            <a:ext cx="588000" cy="69000"/>
          </a:xfrm>
          <a:prstGeom prst="rect">
            <a:avLst/>
          </a:prstGeom>
          <a:solidFill>
            <a:srgbClr val="3AE28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3AE2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514325" y="1174659"/>
            <a:ext cx="8115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lang="en" sz="4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 In2STEM programme</a:t>
            </a:r>
            <a:endParaRPr b="1" i="0" sz="700" u="none" cap="none" strike="noStrik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1226300" y="2284200"/>
            <a:ext cx="697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Kick-start your journey to a successful STEM career with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8606" y="3362402"/>
            <a:ext cx="3466737" cy="123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701" y="524988"/>
            <a:ext cx="1222324" cy="33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/>
          <p:nvPr/>
        </p:nvSpPr>
        <p:spPr>
          <a:xfrm>
            <a:off x="242778" y="227304"/>
            <a:ext cx="8658600" cy="4689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1000" u="sng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3"/>
              </a:rPr>
              <a:t>students@in2scienceuk.org</a:t>
            </a:r>
            <a:endParaRPr sz="700"/>
          </a:p>
        </p:txBody>
      </p:sp>
      <p:sp>
        <p:nvSpPr>
          <p:cNvPr id="292" name="Google Shape;292;p36"/>
          <p:cNvSpPr/>
          <p:nvPr/>
        </p:nvSpPr>
        <p:spPr>
          <a:xfrm>
            <a:off x="4278108" y="2527811"/>
            <a:ext cx="588000" cy="69000"/>
          </a:xfrm>
          <a:prstGeom prst="rect">
            <a:avLst/>
          </a:prstGeom>
          <a:solidFill>
            <a:srgbClr val="3AE28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6"/>
          <p:cNvSpPr/>
          <p:nvPr/>
        </p:nvSpPr>
        <p:spPr>
          <a:xfrm>
            <a:off x="4865892" y="3884933"/>
            <a:ext cx="266054" cy="266054"/>
          </a:xfrm>
          <a:custGeom>
            <a:rect b="b" l="l" r="r" t="t"/>
            <a:pathLst>
              <a:path extrusionOk="0" h="532107" w="532107">
                <a:moveTo>
                  <a:pt x="0" y="0"/>
                </a:moveTo>
                <a:lnTo>
                  <a:pt x="532107" y="0"/>
                </a:lnTo>
                <a:lnTo>
                  <a:pt x="532107" y="532107"/>
                </a:lnTo>
                <a:lnTo>
                  <a:pt x="0" y="532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6"/>
          <p:cNvSpPr/>
          <p:nvPr/>
        </p:nvSpPr>
        <p:spPr>
          <a:xfrm>
            <a:off x="4438974" y="3884933"/>
            <a:ext cx="266054" cy="266054"/>
          </a:xfrm>
          <a:custGeom>
            <a:rect b="b" l="l" r="r" t="t"/>
            <a:pathLst>
              <a:path extrusionOk="0" h="532107" w="532107">
                <a:moveTo>
                  <a:pt x="0" y="0"/>
                </a:moveTo>
                <a:lnTo>
                  <a:pt x="532106" y="0"/>
                </a:lnTo>
                <a:lnTo>
                  <a:pt x="532106" y="532107"/>
                </a:lnTo>
                <a:lnTo>
                  <a:pt x="0" y="532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6"/>
          <p:cNvSpPr/>
          <p:nvPr/>
        </p:nvSpPr>
        <p:spPr>
          <a:xfrm>
            <a:off x="4015546" y="3888424"/>
            <a:ext cx="262563" cy="262563"/>
          </a:xfrm>
          <a:custGeom>
            <a:rect b="b" l="l" r="r" t="t"/>
            <a:pathLst>
              <a:path extrusionOk="0" h="525125" w="525125">
                <a:moveTo>
                  <a:pt x="0" y="0"/>
                </a:moveTo>
                <a:lnTo>
                  <a:pt x="525125" y="0"/>
                </a:lnTo>
                <a:lnTo>
                  <a:pt x="525125" y="525125"/>
                </a:lnTo>
                <a:lnTo>
                  <a:pt x="0" y="5251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6"/>
          <p:cNvSpPr txBox="1"/>
          <p:nvPr/>
        </p:nvSpPr>
        <p:spPr>
          <a:xfrm>
            <a:off x="514350" y="1614431"/>
            <a:ext cx="8115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" sz="4300" u="none" cap="none" strike="noStrike">
                <a:solidFill>
                  <a:srgbClr val="111111"/>
                </a:solidFill>
                <a:latin typeface="Lexend"/>
                <a:ea typeface="Lexend"/>
                <a:cs typeface="Lexend"/>
                <a:sym typeface="Lexend"/>
              </a:rPr>
              <a:t>Thank You</a:t>
            </a:r>
            <a:endParaRPr b="1" i="0" sz="700" u="none" cap="none" strike="noStrike">
              <a:solidFill>
                <a:srgbClr val="11111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297" name="Google Shape;297;p36"/>
          <p:cNvGrpSpPr/>
          <p:nvPr/>
        </p:nvGrpSpPr>
        <p:grpSpPr>
          <a:xfrm>
            <a:off x="2858246" y="3299497"/>
            <a:ext cx="3427538" cy="393930"/>
            <a:chOff x="0" y="-145013"/>
            <a:chExt cx="9140100" cy="1050480"/>
          </a:xfrm>
        </p:grpSpPr>
        <p:sp>
          <p:nvSpPr>
            <p:cNvPr id="298" name="Google Shape;298;p36"/>
            <p:cNvSpPr txBox="1"/>
            <p:nvPr/>
          </p:nvSpPr>
          <p:spPr>
            <a:xfrm>
              <a:off x="0" y="495067"/>
              <a:ext cx="91401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Lexend"/>
                  <a:ea typeface="Lexend"/>
                  <a:cs typeface="Lexend"/>
                  <a:sym typeface="Lexend"/>
                </a:rPr>
                <a:t>@in2scienceuk</a:t>
              </a:r>
              <a:endParaRPr b="0" i="0" sz="7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299" name="Google Shape;299;p36"/>
            <p:cNvSpPr txBox="1"/>
            <p:nvPr/>
          </p:nvSpPr>
          <p:spPr>
            <a:xfrm>
              <a:off x="0" y="-145013"/>
              <a:ext cx="91401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000000"/>
                  </a:solidFill>
                  <a:latin typeface="Lexend"/>
                  <a:ea typeface="Lexend"/>
                  <a:cs typeface="Lexend"/>
                  <a:sym typeface="Lexend"/>
                </a:rPr>
                <a:t>Follow us on Social Media</a:t>
              </a:r>
              <a:endParaRPr b="1" i="0" sz="7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300" name="Google Shape;300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18787" y="883588"/>
            <a:ext cx="1506500" cy="534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/>
        </p:nvSpPr>
        <p:spPr>
          <a:xfrm>
            <a:off x="782300" y="280700"/>
            <a:ext cx="757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Why should you apply?</a:t>
            </a:r>
            <a:endParaRPr b="1" sz="3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159" name="Google Shape;159;p28"/>
          <p:cNvCxnSpPr/>
          <p:nvPr/>
        </p:nvCxnSpPr>
        <p:spPr>
          <a:xfrm>
            <a:off x="2043975" y="895888"/>
            <a:ext cx="5056200" cy="0"/>
          </a:xfrm>
          <a:prstGeom prst="straightConnector1">
            <a:avLst/>
          </a:prstGeom>
          <a:noFill/>
          <a:ln cap="flat" cmpd="sng" w="57150">
            <a:solidFill>
              <a:srgbClr val="3AE28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738" y="280700"/>
            <a:ext cx="1222324" cy="333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28"/>
          <p:cNvGrpSpPr/>
          <p:nvPr/>
        </p:nvGrpSpPr>
        <p:grpSpPr>
          <a:xfrm>
            <a:off x="2905651" y="1421129"/>
            <a:ext cx="5259600" cy="3301378"/>
            <a:chOff x="2793301" y="1349654"/>
            <a:chExt cx="5259600" cy="3301378"/>
          </a:xfrm>
        </p:grpSpPr>
        <p:sp>
          <p:nvSpPr>
            <p:cNvPr id="162" name="Google Shape;162;p28"/>
            <p:cNvSpPr txBox="1"/>
            <p:nvPr/>
          </p:nvSpPr>
          <p:spPr>
            <a:xfrm>
              <a:off x="2808816" y="1349654"/>
              <a:ext cx="5228700" cy="10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A hands-on work experience placement</a:t>
              </a:r>
              <a:r>
                <a:rPr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" sz="13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hosted by STEM professionals. Connecting students to experts working at the cutting edge of research and innovation! A </a:t>
              </a:r>
              <a:r>
                <a:rPr lang="en" sz="13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bursary</a:t>
              </a:r>
              <a:r>
                <a:rPr lang="en" sz="13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 is provided to cover food and travel costs.</a:t>
              </a:r>
              <a:endParaRPr b="1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63" name="Google Shape;163;p28"/>
            <p:cNvSpPr txBox="1"/>
            <p:nvPr/>
          </p:nvSpPr>
          <p:spPr>
            <a:xfrm>
              <a:off x="2793301" y="2150012"/>
              <a:ext cx="5259600" cy="16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111111"/>
                  </a:solidFill>
                  <a:latin typeface="Raleway"/>
                  <a:ea typeface="Raleway"/>
                  <a:cs typeface="Raleway"/>
                  <a:sym typeface="Raleway"/>
                </a:rPr>
                <a:t>Online skills, employability and careers workshops</a:t>
              </a:r>
              <a:r>
                <a:rPr lang="en" sz="1300">
                  <a:solidFill>
                    <a:srgbClr val="111111"/>
                  </a:solidFill>
                  <a:latin typeface="Raleway"/>
                  <a:ea typeface="Raleway"/>
                  <a:cs typeface="Raleway"/>
                  <a:sym typeface="Raleway"/>
                </a:rPr>
                <a:t>, connecting students with like-minded peers and experts, sharing knowledge, and helping students with their next step towards university, apprenticeships and a STEM career.</a:t>
              </a:r>
              <a:endParaRPr sz="1300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64" name="Google Shape;164;p28"/>
            <p:cNvSpPr txBox="1"/>
            <p:nvPr/>
          </p:nvSpPr>
          <p:spPr>
            <a:xfrm>
              <a:off x="2847364" y="3650532"/>
              <a:ext cx="5151600" cy="10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111111"/>
                  </a:solidFill>
                  <a:latin typeface="Raleway"/>
                  <a:ea typeface="Raleway"/>
                  <a:cs typeface="Raleway"/>
                  <a:sym typeface="Raleway"/>
                </a:rPr>
                <a:t>Public engagement competitions</a:t>
              </a:r>
              <a:r>
                <a:rPr lang="en" sz="1300">
                  <a:solidFill>
                    <a:srgbClr val="111111"/>
                  </a:solidFill>
                  <a:latin typeface="Raleway"/>
                  <a:ea typeface="Raleway"/>
                  <a:cs typeface="Raleway"/>
                  <a:sym typeface="Raleway"/>
                </a:rPr>
                <a:t> with prizes, giving students the opportunity to showcase their creative side and communicate what they have learnt on their work experience placement. </a:t>
              </a:r>
              <a:endParaRPr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65" name="Google Shape;165;p28"/>
          <p:cNvGrpSpPr/>
          <p:nvPr/>
        </p:nvGrpSpPr>
        <p:grpSpPr>
          <a:xfrm>
            <a:off x="1408836" y="1268723"/>
            <a:ext cx="1129222" cy="1076314"/>
            <a:chOff x="735138" y="1920375"/>
            <a:chExt cx="1326000" cy="1326000"/>
          </a:xfrm>
        </p:grpSpPr>
        <p:sp>
          <p:nvSpPr>
            <p:cNvPr id="166" name="Google Shape;166;p28"/>
            <p:cNvSpPr/>
            <p:nvPr/>
          </p:nvSpPr>
          <p:spPr>
            <a:xfrm>
              <a:off x="735138" y="1920375"/>
              <a:ext cx="1326000" cy="1326000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7" name="Google Shape;167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5600" y="2019215"/>
              <a:ext cx="1001131" cy="10011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8" name="Google Shape;168;p28"/>
          <p:cNvGrpSpPr/>
          <p:nvPr/>
        </p:nvGrpSpPr>
        <p:grpSpPr>
          <a:xfrm>
            <a:off x="1408825" y="2487873"/>
            <a:ext cx="1129222" cy="1076314"/>
            <a:chOff x="4869650" y="2037000"/>
            <a:chExt cx="1326000" cy="1326000"/>
          </a:xfrm>
        </p:grpSpPr>
        <p:sp>
          <p:nvSpPr>
            <p:cNvPr id="169" name="Google Shape;169;p28"/>
            <p:cNvSpPr/>
            <p:nvPr/>
          </p:nvSpPr>
          <p:spPr>
            <a:xfrm>
              <a:off x="4869650" y="2037000"/>
              <a:ext cx="1326000" cy="1326000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0" name="Google Shape;170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46179" y="2190625"/>
              <a:ext cx="956312" cy="956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1" name="Google Shape;171;p28"/>
          <p:cNvGrpSpPr/>
          <p:nvPr/>
        </p:nvGrpSpPr>
        <p:grpSpPr>
          <a:xfrm>
            <a:off x="1408819" y="3707022"/>
            <a:ext cx="1129222" cy="1076314"/>
            <a:chOff x="7082863" y="2005775"/>
            <a:chExt cx="1326000" cy="1326000"/>
          </a:xfrm>
        </p:grpSpPr>
        <p:sp>
          <p:nvSpPr>
            <p:cNvPr id="172" name="Google Shape;172;p28"/>
            <p:cNvSpPr/>
            <p:nvPr/>
          </p:nvSpPr>
          <p:spPr>
            <a:xfrm>
              <a:off x="7082863" y="2005775"/>
              <a:ext cx="1326000" cy="1326000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3" name="Google Shape;173;p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52801" y="2113200"/>
              <a:ext cx="1111137" cy="111114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9"/>
          <p:cNvPicPr preferRelativeResize="0"/>
          <p:nvPr/>
        </p:nvPicPr>
        <p:blipFill rotWithShape="1">
          <a:blip r:embed="rId3">
            <a:alphaModFix/>
          </a:blip>
          <a:srcRect b="0" l="5423" r="8346" t="0"/>
          <a:stretch/>
        </p:blipFill>
        <p:spPr>
          <a:xfrm>
            <a:off x="5528866" y="1264573"/>
            <a:ext cx="1772045" cy="2740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 rotWithShape="1">
          <a:blip r:embed="rId4">
            <a:alphaModFix/>
          </a:blip>
          <a:srcRect b="0" l="16385" r="23812" t="14879"/>
          <a:stretch/>
        </p:blipFill>
        <p:spPr>
          <a:xfrm>
            <a:off x="3685879" y="1264573"/>
            <a:ext cx="1772044" cy="27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9"/>
          <p:cNvPicPr preferRelativeResize="0"/>
          <p:nvPr/>
        </p:nvPicPr>
        <p:blipFill rotWithShape="1">
          <a:blip r:embed="rId5">
            <a:alphaModFix/>
          </a:blip>
          <a:srcRect b="0" l="6357" r="50540" t="0"/>
          <a:stretch/>
        </p:blipFill>
        <p:spPr>
          <a:xfrm>
            <a:off x="1842888" y="1264573"/>
            <a:ext cx="1772047" cy="2740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9"/>
          <p:cNvPicPr preferRelativeResize="0"/>
          <p:nvPr/>
        </p:nvPicPr>
        <p:blipFill rotWithShape="1">
          <a:blip r:embed="rId6">
            <a:alphaModFix/>
          </a:blip>
          <a:srcRect b="0" l="28097" r="28795" t="0"/>
          <a:stretch/>
        </p:blipFill>
        <p:spPr>
          <a:xfrm>
            <a:off x="7371855" y="1264573"/>
            <a:ext cx="1772047" cy="274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7">
            <a:alphaModFix/>
          </a:blip>
          <a:srcRect b="6027" l="7476" r="14726" t="3744"/>
          <a:stretch/>
        </p:blipFill>
        <p:spPr>
          <a:xfrm>
            <a:off x="-100" y="1264573"/>
            <a:ext cx="1772045" cy="274012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 txBox="1"/>
          <p:nvPr/>
        </p:nvSpPr>
        <p:spPr>
          <a:xfrm>
            <a:off x="782300" y="280700"/>
            <a:ext cx="757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 In2STEM programme</a:t>
            </a:r>
            <a:endParaRPr b="1" sz="3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3685950" y="3980975"/>
            <a:ext cx="1772100" cy="1080000"/>
          </a:xfrm>
          <a:prstGeom prst="rect">
            <a:avLst/>
          </a:prstGeom>
          <a:solidFill>
            <a:srgbClr val="3AE28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Online Skills, Employability and Careers Workshops</a:t>
            </a:r>
            <a:endParaRPr b="1" sz="13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1842900" y="3980975"/>
            <a:ext cx="1772100" cy="1080000"/>
          </a:xfrm>
          <a:prstGeom prst="rect">
            <a:avLst/>
          </a:prstGeom>
          <a:solidFill>
            <a:srgbClr val="3AE28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 or 2 week In-person Work Placement </a:t>
            </a:r>
            <a:endParaRPr b="1" sz="1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5529000" y="3980975"/>
            <a:ext cx="1772100" cy="1080000"/>
          </a:xfrm>
          <a:prstGeom prst="rect">
            <a:avLst/>
          </a:prstGeom>
          <a:solidFill>
            <a:srgbClr val="3AE28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Public Engagement Competitions </a:t>
            </a:r>
            <a:endParaRPr b="1" sz="1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7" name="Google Shape;187;p29"/>
          <p:cNvSpPr txBox="1"/>
          <p:nvPr/>
        </p:nvSpPr>
        <p:spPr>
          <a:xfrm>
            <a:off x="-150" y="3980975"/>
            <a:ext cx="1772100" cy="1080000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Student Induction </a:t>
            </a:r>
            <a:endParaRPr b="1" sz="140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Events</a:t>
            </a:r>
            <a:endParaRPr b="1" sz="140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7372050" y="3980975"/>
            <a:ext cx="1772100" cy="1080000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Celebration Events</a:t>
            </a:r>
            <a:endParaRPr b="1" sz="130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189" name="Google Shape;189;p29"/>
          <p:cNvCxnSpPr/>
          <p:nvPr/>
        </p:nvCxnSpPr>
        <p:spPr>
          <a:xfrm>
            <a:off x="2043975" y="895888"/>
            <a:ext cx="5056200" cy="0"/>
          </a:xfrm>
          <a:prstGeom prst="straightConnector1">
            <a:avLst/>
          </a:prstGeom>
          <a:noFill/>
          <a:ln cap="flat" cmpd="sng" w="57150">
            <a:solidFill>
              <a:srgbClr val="3AE28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0" name="Google Shape;190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4738" y="280700"/>
            <a:ext cx="1222324" cy="33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/>
          <p:nvPr/>
        </p:nvSpPr>
        <p:spPr>
          <a:xfrm>
            <a:off x="242778" y="227304"/>
            <a:ext cx="8658600" cy="4689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1" sz="1200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6" name="Google Shape;196;p30"/>
          <p:cNvSpPr txBox="1"/>
          <p:nvPr/>
        </p:nvSpPr>
        <p:spPr>
          <a:xfrm>
            <a:off x="514350" y="1203988"/>
            <a:ext cx="795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" sz="4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Work Experience Placements</a:t>
            </a:r>
            <a:endParaRPr b="1" i="0" sz="700" u="none" cap="none" strike="noStrik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7" name="Google Shape;197;p30"/>
          <p:cNvSpPr/>
          <p:nvPr/>
        </p:nvSpPr>
        <p:spPr>
          <a:xfrm>
            <a:off x="514350" y="1862242"/>
            <a:ext cx="588000" cy="69000"/>
          </a:xfrm>
          <a:prstGeom prst="rect">
            <a:avLst/>
          </a:prstGeom>
          <a:solidFill>
            <a:srgbClr val="3AE28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highlight>
                <a:srgbClr val="3AE28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01" y="524988"/>
            <a:ext cx="1222324" cy="333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30"/>
          <p:cNvGrpSpPr/>
          <p:nvPr/>
        </p:nvGrpSpPr>
        <p:grpSpPr>
          <a:xfrm>
            <a:off x="3979076" y="1989699"/>
            <a:ext cx="3723671" cy="2520176"/>
            <a:chOff x="7653700" y="3862153"/>
            <a:chExt cx="8112572" cy="5374655"/>
          </a:xfrm>
        </p:grpSpPr>
        <p:grpSp>
          <p:nvGrpSpPr>
            <p:cNvPr id="200" name="Google Shape;200;p30"/>
            <p:cNvGrpSpPr/>
            <p:nvPr/>
          </p:nvGrpSpPr>
          <p:grpSpPr>
            <a:xfrm>
              <a:off x="7668404" y="3862153"/>
              <a:ext cx="8097868" cy="5374655"/>
              <a:chOff x="3586183" y="544825"/>
              <a:chExt cx="5280300" cy="3504600"/>
            </a:xfrm>
          </p:grpSpPr>
          <p:sp>
            <p:nvSpPr>
              <p:cNvPr id="201" name="Google Shape;201;p30"/>
              <p:cNvSpPr/>
              <p:nvPr/>
            </p:nvSpPr>
            <p:spPr>
              <a:xfrm>
                <a:off x="3586183" y="544825"/>
                <a:ext cx="1760100" cy="1752300"/>
              </a:xfrm>
              <a:prstGeom prst="rect">
                <a:avLst/>
              </a:prstGeom>
              <a:solidFill>
                <a:srgbClr val="EEEEEE"/>
              </a:solidFill>
              <a:ln cap="flat" cmpd="sng" w="28575">
                <a:solidFill>
                  <a:srgbClr val="8888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30"/>
              <p:cNvSpPr/>
              <p:nvPr/>
            </p:nvSpPr>
            <p:spPr>
              <a:xfrm>
                <a:off x="5346270" y="544825"/>
                <a:ext cx="1760100" cy="1752300"/>
              </a:xfrm>
              <a:prstGeom prst="rect">
                <a:avLst/>
              </a:prstGeom>
              <a:solidFill>
                <a:srgbClr val="EEEEEE"/>
              </a:solidFill>
              <a:ln cap="flat" cmpd="sng" w="28575">
                <a:solidFill>
                  <a:srgbClr val="8888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30"/>
              <p:cNvSpPr/>
              <p:nvPr/>
            </p:nvSpPr>
            <p:spPr>
              <a:xfrm>
                <a:off x="7106383" y="544825"/>
                <a:ext cx="1760100" cy="1752300"/>
              </a:xfrm>
              <a:prstGeom prst="rect">
                <a:avLst/>
              </a:prstGeom>
              <a:solidFill>
                <a:srgbClr val="EEEEEE"/>
              </a:solidFill>
              <a:ln cap="flat" cmpd="sng" w="28575">
                <a:solidFill>
                  <a:srgbClr val="8888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30"/>
              <p:cNvSpPr/>
              <p:nvPr/>
            </p:nvSpPr>
            <p:spPr>
              <a:xfrm>
                <a:off x="3586183" y="2297125"/>
                <a:ext cx="1760100" cy="1752300"/>
              </a:xfrm>
              <a:prstGeom prst="rect">
                <a:avLst/>
              </a:prstGeom>
              <a:solidFill>
                <a:srgbClr val="EEEEEE"/>
              </a:solidFill>
              <a:ln cap="flat" cmpd="sng" w="28575">
                <a:solidFill>
                  <a:srgbClr val="8888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30"/>
              <p:cNvSpPr/>
              <p:nvPr/>
            </p:nvSpPr>
            <p:spPr>
              <a:xfrm>
                <a:off x="5346283" y="2297125"/>
                <a:ext cx="1760100" cy="1752300"/>
              </a:xfrm>
              <a:prstGeom prst="rect">
                <a:avLst/>
              </a:prstGeom>
              <a:solidFill>
                <a:srgbClr val="EEEEEE"/>
              </a:solidFill>
              <a:ln cap="flat" cmpd="sng" w="28575">
                <a:solidFill>
                  <a:srgbClr val="8888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30"/>
              <p:cNvSpPr/>
              <p:nvPr/>
            </p:nvSpPr>
            <p:spPr>
              <a:xfrm>
                <a:off x="7106383" y="2297125"/>
                <a:ext cx="1760100" cy="1752300"/>
              </a:xfrm>
              <a:prstGeom prst="rect">
                <a:avLst/>
              </a:prstGeom>
              <a:solidFill>
                <a:srgbClr val="EEEEEE"/>
              </a:solidFill>
              <a:ln cap="flat" cmpd="sng" w="28575">
                <a:solidFill>
                  <a:srgbClr val="8888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7" name="Google Shape;207;p30"/>
            <p:cNvSpPr txBox="1"/>
            <p:nvPr/>
          </p:nvSpPr>
          <p:spPr>
            <a:xfrm>
              <a:off x="7653700" y="5914605"/>
              <a:ext cx="2648400" cy="42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25" lIns="45725" spcFirstLastPara="1" rIns="45725" wrap="square" tIns="457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en" sz="700" u="none" cap="none" strike="noStrike">
                  <a:solidFill>
                    <a:srgbClr val="222222"/>
                  </a:solidFill>
                  <a:latin typeface="Raleway"/>
                  <a:ea typeface="Raleway"/>
                  <a:cs typeface="Raleway"/>
                  <a:sym typeface="Raleway"/>
                </a:rPr>
                <a:t>Welcome briefing</a:t>
              </a:r>
              <a:endParaRPr b="1" i="0" sz="700" u="none" cap="none" strike="noStrik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8" name="Google Shape;208;p30"/>
            <p:cNvSpPr txBox="1"/>
            <p:nvPr/>
          </p:nvSpPr>
          <p:spPr>
            <a:xfrm>
              <a:off x="10725950" y="5914605"/>
              <a:ext cx="1968000" cy="42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25" lIns="45725" spcFirstLastPara="1" rIns="45725" wrap="square" tIns="457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en" sz="700" u="none" cap="none" strike="noStrike">
                  <a:solidFill>
                    <a:srgbClr val="222222"/>
                  </a:solidFill>
                  <a:latin typeface="Raleway"/>
                  <a:ea typeface="Raleway"/>
                  <a:cs typeface="Raleway"/>
                  <a:sym typeface="Raleway"/>
                </a:rPr>
                <a:t>Experiments</a:t>
              </a:r>
              <a:endParaRPr b="1" i="0" sz="700" u="none" cap="none" strike="noStrik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9" name="Google Shape;209;p30"/>
            <p:cNvSpPr txBox="1"/>
            <p:nvPr/>
          </p:nvSpPr>
          <p:spPr>
            <a:xfrm>
              <a:off x="7919999" y="8539443"/>
              <a:ext cx="2117700" cy="42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25" lIns="45725" spcFirstLastPara="1" rIns="45725" wrap="square" tIns="457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en" sz="700" u="none" cap="none" strike="noStrike">
                  <a:solidFill>
                    <a:srgbClr val="222222"/>
                  </a:solidFill>
                  <a:latin typeface="Raleway"/>
                  <a:ea typeface="Raleway"/>
                  <a:cs typeface="Raleway"/>
                  <a:sym typeface="Raleway"/>
                </a:rPr>
                <a:t>Scenario task</a:t>
              </a:r>
              <a:endParaRPr b="1" i="0" sz="700" u="none" cap="none" strike="noStrik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0" name="Google Shape;210;p30"/>
            <p:cNvSpPr txBox="1"/>
            <p:nvPr/>
          </p:nvSpPr>
          <p:spPr>
            <a:xfrm>
              <a:off x="10566946" y="8539443"/>
              <a:ext cx="2311200" cy="42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25" lIns="45725" spcFirstLastPara="1" rIns="45725" wrap="square" tIns="457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en" sz="700" u="none" cap="none" strike="noStrike">
                  <a:solidFill>
                    <a:srgbClr val="222222"/>
                  </a:solidFill>
                  <a:latin typeface="Raleway"/>
                  <a:ea typeface="Raleway"/>
                  <a:cs typeface="Raleway"/>
                  <a:sym typeface="Raleway"/>
                </a:rPr>
                <a:t>Mock interview</a:t>
              </a:r>
              <a:endParaRPr b="1" i="0" sz="700" u="none" cap="none" strike="noStrik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211" name="Google Shape;211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546208" y="4218549"/>
              <a:ext cx="1665292" cy="16578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889864" y="6864462"/>
              <a:ext cx="1665293" cy="1672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3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546208" y="6868148"/>
              <a:ext cx="1665292" cy="16652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3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157507" y="4214839"/>
              <a:ext cx="1665293" cy="16652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3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889864" y="4214848"/>
              <a:ext cx="1665293" cy="16652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3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157506" y="6864462"/>
              <a:ext cx="1665293" cy="1665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Google Shape;217;p30"/>
            <p:cNvSpPr txBox="1"/>
            <p:nvPr/>
          </p:nvSpPr>
          <p:spPr>
            <a:xfrm>
              <a:off x="13117806" y="5914605"/>
              <a:ext cx="2648400" cy="42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25" lIns="45725" spcFirstLastPara="1" rIns="45725" wrap="square" tIns="457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en" sz="700" u="none" cap="none" strike="noStrike">
                  <a:solidFill>
                    <a:srgbClr val="222222"/>
                  </a:solidFill>
                  <a:latin typeface="Raleway"/>
                  <a:ea typeface="Raleway"/>
                  <a:cs typeface="Raleway"/>
                  <a:sym typeface="Raleway"/>
                </a:rPr>
                <a:t>Data analysis</a:t>
              </a:r>
              <a:endParaRPr b="1" i="0" sz="700" u="none" cap="none" strike="noStrik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8" name="Google Shape;218;p30"/>
            <p:cNvSpPr txBox="1"/>
            <p:nvPr/>
          </p:nvSpPr>
          <p:spPr>
            <a:xfrm>
              <a:off x="13429212" y="8539443"/>
              <a:ext cx="1968000" cy="42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25" lIns="45725" spcFirstLastPara="1" rIns="45725" wrap="square" tIns="457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lang="en" sz="700">
                  <a:solidFill>
                    <a:srgbClr val="222222"/>
                  </a:solidFill>
                  <a:latin typeface="Raleway"/>
                  <a:ea typeface="Raleway"/>
                  <a:cs typeface="Raleway"/>
                  <a:sym typeface="Raleway"/>
                </a:rPr>
                <a:t>Advice</a:t>
              </a:r>
              <a:endParaRPr b="1" sz="7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219" name="Google Shape;219;p30"/>
          <p:cNvSpPr txBox="1"/>
          <p:nvPr/>
        </p:nvSpPr>
        <p:spPr>
          <a:xfrm>
            <a:off x="783450" y="2226100"/>
            <a:ext cx="2929200" cy="9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20955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exend"/>
              <a:buChar char="●"/>
            </a:pPr>
            <a:r>
              <a:rPr lang="en" sz="15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Usually in groups of 2 or 3</a:t>
            </a:r>
            <a:endParaRPr sz="15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0955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exend"/>
              <a:buChar char="●"/>
            </a:pPr>
            <a:r>
              <a:rPr lang="en" sz="15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Matched with a STEM host who works in their subject area of interest (or as close to it as possible) </a:t>
            </a:r>
            <a:endParaRPr sz="15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20955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exend"/>
              <a:buChar char="●"/>
            </a:pPr>
            <a:r>
              <a:rPr lang="en" sz="15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Within commutable distance</a:t>
            </a:r>
            <a:endParaRPr sz="15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/>
          <p:nvPr/>
        </p:nvSpPr>
        <p:spPr>
          <a:xfrm>
            <a:off x="242778" y="227304"/>
            <a:ext cx="8658600" cy="4689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1"/>
          <p:cNvSpPr txBox="1"/>
          <p:nvPr/>
        </p:nvSpPr>
        <p:spPr>
          <a:xfrm>
            <a:off x="548550" y="1357054"/>
            <a:ext cx="34749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" sz="4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Previous placement examples:</a:t>
            </a:r>
            <a:endParaRPr b="1" i="0" sz="700" u="none" cap="none" strike="noStrik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6" name="Google Shape;226;p31"/>
          <p:cNvSpPr/>
          <p:nvPr/>
        </p:nvSpPr>
        <p:spPr>
          <a:xfrm>
            <a:off x="548550" y="3464250"/>
            <a:ext cx="588000" cy="69000"/>
          </a:xfrm>
          <a:prstGeom prst="rect">
            <a:avLst/>
          </a:prstGeom>
          <a:solidFill>
            <a:srgbClr val="3AE28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01" y="524988"/>
            <a:ext cx="1222324" cy="33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1"/>
          <p:cNvPicPr preferRelativeResize="0"/>
          <p:nvPr/>
        </p:nvPicPr>
        <p:blipFill rotWithShape="1">
          <a:blip r:embed="rId4">
            <a:alphaModFix/>
          </a:blip>
          <a:srcRect b="0" l="-3805" r="25171" t="0"/>
          <a:stretch/>
        </p:blipFill>
        <p:spPr>
          <a:xfrm>
            <a:off x="7189338" y="765200"/>
            <a:ext cx="1431300" cy="1440000"/>
          </a:xfrm>
          <a:prstGeom prst="ellipse">
            <a:avLst/>
          </a:prstGeom>
          <a:noFill/>
          <a:ln cap="flat" cmpd="sng" w="28575">
            <a:solidFill>
              <a:srgbClr val="3AE28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9" name="Google Shape;229;p31"/>
          <p:cNvPicPr preferRelativeResize="0"/>
          <p:nvPr/>
        </p:nvPicPr>
        <p:blipFill rotWithShape="1">
          <a:blip r:embed="rId5">
            <a:alphaModFix/>
          </a:blip>
          <a:srcRect b="0" l="8346" r="8354" t="0"/>
          <a:stretch/>
        </p:blipFill>
        <p:spPr>
          <a:xfrm>
            <a:off x="3927188" y="743598"/>
            <a:ext cx="1431300" cy="1483200"/>
          </a:xfrm>
          <a:prstGeom prst="ellipse">
            <a:avLst/>
          </a:prstGeom>
          <a:noFill/>
          <a:ln cap="flat" cmpd="sng" w="28575">
            <a:solidFill>
              <a:srgbClr val="3AE28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0" name="Google Shape;230;p31"/>
          <p:cNvPicPr preferRelativeResize="0"/>
          <p:nvPr/>
        </p:nvPicPr>
        <p:blipFill rotWithShape="1">
          <a:blip r:embed="rId6">
            <a:alphaModFix/>
          </a:blip>
          <a:srcRect b="0" l="7140" r="25113" t="0"/>
          <a:stretch/>
        </p:blipFill>
        <p:spPr>
          <a:xfrm>
            <a:off x="5558263" y="742550"/>
            <a:ext cx="1431300" cy="1485300"/>
          </a:xfrm>
          <a:prstGeom prst="ellipse">
            <a:avLst/>
          </a:prstGeom>
          <a:noFill/>
          <a:ln cap="flat" cmpd="sng" w="28575">
            <a:solidFill>
              <a:srgbClr val="3AE28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31" name="Google Shape;231;p31"/>
          <p:cNvGrpSpPr/>
          <p:nvPr/>
        </p:nvGrpSpPr>
        <p:grpSpPr>
          <a:xfrm>
            <a:off x="4572000" y="2756055"/>
            <a:ext cx="1970438" cy="1688723"/>
            <a:chOff x="0" y="-137858"/>
            <a:chExt cx="5254500" cy="4503262"/>
          </a:xfrm>
        </p:grpSpPr>
        <p:sp>
          <p:nvSpPr>
            <p:cNvPr id="232" name="Google Shape;232;p31"/>
            <p:cNvSpPr txBox="1"/>
            <p:nvPr/>
          </p:nvSpPr>
          <p:spPr>
            <a:xfrm>
              <a:off x="0" y="527504"/>
              <a:ext cx="5254500" cy="383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-184150" lvl="0" marL="2286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Lexend"/>
                <a:buChar char="●"/>
              </a:pPr>
              <a:r>
                <a:rPr lang="en" sz="1100">
                  <a:latin typeface="Lexend"/>
                  <a:ea typeface="Lexend"/>
                  <a:cs typeface="Lexend"/>
                  <a:sym typeface="Lexend"/>
                </a:rPr>
                <a:t>Mathematics at UCL </a:t>
              </a:r>
              <a:endParaRPr sz="1100">
                <a:latin typeface="Lexend"/>
                <a:ea typeface="Lexend"/>
                <a:cs typeface="Lexend"/>
                <a:sym typeface="Lexend"/>
              </a:endParaRPr>
            </a:p>
            <a:p>
              <a:pPr indent="-184150" lvl="0" marL="2286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Lexend"/>
                <a:buChar char="●"/>
              </a:pPr>
              <a:r>
                <a:rPr lang="en" sz="1100">
                  <a:latin typeface="Lexend"/>
                  <a:ea typeface="Lexend"/>
                  <a:cs typeface="Lexend"/>
                  <a:sym typeface="Lexend"/>
                </a:rPr>
                <a:t>Cell signalling and networks at Queen Mary University of London</a:t>
              </a:r>
              <a:endParaRPr sz="1100">
                <a:latin typeface="Lexend"/>
                <a:ea typeface="Lexend"/>
                <a:cs typeface="Lexend"/>
                <a:sym typeface="Lexend"/>
              </a:endParaRPr>
            </a:p>
            <a:p>
              <a:pPr indent="-184150" lvl="0" marL="2286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Lexend"/>
                <a:buChar char="●"/>
              </a:pPr>
              <a:r>
                <a:rPr lang="en" sz="1100">
                  <a:latin typeface="Lexend"/>
                  <a:ea typeface="Lexend"/>
                  <a:cs typeface="Lexend"/>
                  <a:sym typeface="Lexend"/>
                </a:rPr>
                <a:t>Neuroscience at the Francis Crick Institute</a:t>
              </a:r>
              <a:endParaRPr sz="11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233" name="Google Shape;233;p31"/>
            <p:cNvSpPr txBox="1"/>
            <p:nvPr/>
          </p:nvSpPr>
          <p:spPr>
            <a:xfrm>
              <a:off x="0" y="-137858"/>
              <a:ext cx="5254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100">
                  <a:latin typeface="Lexend"/>
                  <a:ea typeface="Lexend"/>
                  <a:cs typeface="Lexend"/>
                  <a:sym typeface="Lexend"/>
                </a:rPr>
                <a:t>London</a:t>
              </a:r>
              <a:endParaRPr b="1" i="0" sz="7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234" name="Google Shape;234;p31"/>
          <p:cNvGrpSpPr/>
          <p:nvPr/>
        </p:nvGrpSpPr>
        <p:grpSpPr>
          <a:xfrm>
            <a:off x="6659199" y="2756055"/>
            <a:ext cx="1970438" cy="1688723"/>
            <a:chOff x="0" y="-137858"/>
            <a:chExt cx="5254500" cy="4503262"/>
          </a:xfrm>
        </p:grpSpPr>
        <p:sp>
          <p:nvSpPr>
            <p:cNvPr id="235" name="Google Shape;235;p31"/>
            <p:cNvSpPr txBox="1"/>
            <p:nvPr/>
          </p:nvSpPr>
          <p:spPr>
            <a:xfrm>
              <a:off x="0" y="527504"/>
              <a:ext cx="5254500" cy="383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-184150" lvl="0" marL="2286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Lexend"/>
                <a:buChar char="●"/>
              </a:pPr>
              <a:r>
                <a:rPr lang="en" sz="1100">
                  <a:solidFill>
                    <a:srgbClr val="000000"/>
                  </a:solidFill>
                  <a:latin typeface="Lexend"/>
                  <a:ea typeface="Lexend"/>
                  <a:cs typeface="Lexend"/>
                  <a:sym typeface="Lexend"/>
                </a:rPr>
                <a:t>Tech company in Edinburgh</a:t>
              </a:r>
              <a:endParaRPr sz="11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indent="-184150" lvl="0" marL="2286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Lexend"/>
                <a:buChar char="●"/>
              </a:pPr>
              <a:r>
                <a:rPr lang="en" sz="1100">
                  <a:solidFill>
                    <a:srgbClr val="000000"/>
                  </a:solidFill>
                  <a:latin typeface="Lexend"/>
                  <a:ea typeface="Lexend"/>
                  <a:cs typeface="Lexend"/>
                  <a:sym typeface="Lexend"/>
                </a:rPr>
                <a:t>Engineering at MacLaren Applied Limited</a:t>
              </a:r>
              <a:endParaRPr sz="11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indent="-184150" lvl="0" marL="2286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Lexend"/>
                <a:buChar char="●"/>
              </a:pPr>
              <a:r>
                <a:rPr lang="en" sz="1100">
                  <a:solidFill>
                    <a:srgbClr val="000000"/>
                  </a:solidFill>
                  <a:latin typeface="Lexend"/>
                  <a:ea typeface="Lexend"/>
                  <a:cs typeface="Lexend"/>
                  <a:sym typeface="Lexend"/>
                </a:rPr>
                <a:t>Cardiology at Bristol Royal Infirmary Hospital</a:t>
              </a:r>
              <a:endParaRPr sz="11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236" name="Google Shape;236;p31"/>
            <p:cNvSpPr txBox="1"/>
            <p:nvPr/>
          </p:nvSpPr>
          <p:spPr>
            <a:xfrm>
              <a:off x="0" y="-137858"/>
              <a:ext cx="5254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100">
                  <a:latin typeface="Lexend"/>
                  <a:ea typeface="Lexend"/>
                  <a:cs typeface="Lexend"/>
                  <a:sym typeface="Lexend"/>
                </a:rPr>
                <a:t>Other UK areas</a:t>
              </a:r>
              <a:endParaRPr b="1" i="0" sz="7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/>
          <p:nvPr/>
        </p:nvSpPr>
        <p:spPr>
          <a:xfrm>
            <a:off x="242778" y="227304"/>
            <a:ext cx="8658600" cy="4689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2"/>
          <p:cNvSpPr/>
          <p:nvPr/>
        </p:nvSpPr>
        <p:spPr>
          <a:xfrm>
            <a:off x="514350" y="1862242"/>
            <a:ext cx="588000" cy="69000"/>
          </a:xfrm>
          <a:prstGeom prst="rect">
            <a:avLst/>
          </a:prstGeom>
          <a:solidFill>
            <a:srgbClr val="3AE28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2"/>
          <p:cNvSpPr txBox="1"/>
          <p:nvPr/>
        </p:nvSpPr>
        <p:spPr>
          <a:xfrm>
            <a:off x="514350" y="1203988"/>
            <a:ext cx="8266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" sz="37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Online Workshops &amp; Competitions</a:t>
            </a:r>
            <a:endParaRPr b="1" i="0" sz="400" u="none" cap="none" strike="noStrik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4" name="Google Shape;244;p32"/>
          <p:cNvSpPr txBox="1"/>
          <p:nvPr/>
        </p:nvSpPr>
        <p:spPr>
          <a:xfrm>
            <a:off x="3267198" y="2185935"/>
            <a:ext cx="5362500" cy="22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52400" lvl="1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"/>
              <a:buChar char="•"/>
            </a:pPr>
            <a:r>
              <a:rPr b="1" lang="en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Skills, Careers and Employability Online Sessions </a:t>
            </a:r>
            <a:endParaRPr b="1"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&gt; Talks from employers and Universities, Careers Panels, Advice on Personal Statements</a:t>
            </a:r>
            <a:endParaRPr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&gt; Goal Setting, Organisation &amp; Time Management, University Life, Student Finance</a:t>
            </a:r>
            <a:endParaRPr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52400" lvl="1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"/>
              <a:buChar char="•"/>
            </a:pPr>
            <a:r>
              <a:rPr b="1" lang="en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Competitions: Blog, Poster &amp; Photo Categories</a:t>
            </a:r>
            <a:endParaRPr b="1"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45" name="Google Shape;24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2142175"/>
            <a:ext cx="2577325" cy="249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701" y="524988"/>
            <a:ext cx="1222324" cy="33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/>
          <p:nvPr/>
        </p:nvSpPr>
        <p:spPr>
          <a:xfrm>
            <a:off x="242778" y="227304"/>
            <a:ext cx="8658600" cy="4689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3"/>
          <p:cNvSpPr txBox="1"/>
          <p:nvPr/>
        </p:nvSpPr>
        <p:spPr>
          <a:xfrm>
            <a:off x="514350" y="1052216"/>
            <a:ext cx="7363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" sz="37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Key takeaways</a:t>
            </a:r>
            <a:endParaRPr b="1" i="0" sz="400" u="none" cap="none" strike="noStrik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3" name="Google Shape;253;p33"/>
          <p:cNvSpPr/>
          <p:nvPr/>
        </p:nvSpPr>
        <p:spPr>
          <a:xfrm>
            <a:off x="514350" y="1680079"/>
            <a:ext cx="588000" cy="69000"/>
          </a:xfrm>
          <a:prstGeom prst="rect">
            <a:avLst/>
          </a:prstGeom>
          <a:solidFill>
            <a:srgbClr val="3AE28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01" y="524988"/>
            <a:ext cx="1222324" cy="333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33"/>
          <p:cNvGrpSpPr/>
          <p:nvPr/>
        </p:nvGrpSpPr>
        <p:grpSpPr>
          <a:xfrm>
            <a:off x="514350" y="1982375"/>
            <a:ext cx="3774294" cy="2330400"/>
            <a:chOff x="0" y="-726108"/>
            <a:chExt cx="7270841" cy="6214400"/>
          </a:xfrm>
        </p:grpSpPr>
        <p:sp>
          <p:nvSpPr>
            <p:cNvPr id="256" name="Google Shape;256;p33"/>
            <p:cNvSpPr txBox="1"/>
            <p:nvPr/>
          </p:nvSpPr>
          <p:spPr>
            <a:xfrm>
              <a:off x="41" y="49592"/>
              <a:ext cx="7270800" cy="54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-190500" lvl="0" marL="228600" rtl="0" algn="l">
                <a:lnSpc>
                  <a:spcPct val="15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Lexend"/>
                <a:buChar char="●"/>
              </a:pPr>
              <a:r>
                <a:rPr lang="en" sz="1200">
                  <a:solidFill>
                    <a:schemeClr val="dk1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r>
                <a:rPr lang="en" sz="1200">
                  <a:solidFill>
                    <a:schemeClr val="dk1"/>
                  </a:solidFill>
                  <a:latin typeface="Lexend"/>
                  <a:ea typeface="Lexend"/>
                  <a:cs typeface="Lexend"/>
                  <a:sym typeface="Lexend"/>
                </a:rPr>
                <a:t>ttending a non-fee paying/non-selective school</a:t>
              </a:r>
              <a:endPara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indent="-190500" lvl="0" marL="228600" marR="0" rtl="0" algn="l">
                <a:lnSpc>
                  <a:spcPct val="15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Lexend"/>
                <a:buChar char="●"/>
              </a:pPr>
              <a:r>
                <a:rPr lang="en" sz="1200">
                  <a:solidFill>
                    <a:schemeClr val="dk1"/>
                  </a:solidFill>
                  <a:latin typeface="Lexend"/>
                  <a:ea typeface="Lexend"/>
                  <a:cs typeface="Lexend"/>
                  <a:sym typeface="Lexend"/>
                </a:rPr>
                <a:t>Between 16-19 years old - S5/S6/Y12/college</a:t>
              </a:r>
              <a:endPara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indent="-190500" lvl="0" marL="228600" marR="0" rtl="0" algn="l">
                <a:lnSpc>
                  <a:spcPct val="15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Lexend"/>
                <a:buChar char="●"/>
              </a:pPr>
              <a:r>
                <a:rPr lang="en" sz="1200">
                  <a:solidFill>
                    <a:schemeClr val="dk1"/>
                  </a:solidFill>
                  <a:latin typeface="Lexend"/>
                  <a:ea typeface="Lexend"/>
                  <a:cs typeface="Lexend"/>
                  <a:sym typeface="Lexend"/>
                </a:rPr>
                <a:t>Studying at least one STEM subject towards A-level, BTEC, Scottish Higher/Advanced Higher or equivalent</a:t>
              </a:r>
              <a:endPara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indent="-190500" lvl="0" marL="228600" marR="0" rtl="0" algn="l">
                <a:lnSpc>
                  <a:spcPct val="15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Lexend"/>
                <a:buChar char="●"/>
              </a:pPr>
              <a:r>
                <a:rPr lang="en" sz="1200">
                  <a:solidFill>
                    <a:schemeClr val="dk1"/>
                  </a:solidFill>
                  <a:latin typeface="Lexend"/>
                  <a:ea typeface="Lexend"/>
                  <a:cs typeface="Lexend"/>
                  <a:sym typeface="Lexend"/>
                </a:rPr>
                <a:t>Meet some of our </a:t>
              </a:r>
              <a:r>
                <a:rPr lang="en" sz="1200" u="sng">
                  <a:solidFill>
                    <a:schemeClr val="hlink"/>
                  </a:solidFill>
                  <a:latin typeface="Lexend"/>
                  <a:ea typeface="Lexend"/>
                  <a:cs typeface="Lexend"/>
                  <a:sym typeface="Lexend"/>
                  <a:hlinkClick r:id="rId4"/>
                </a:rPr>
                <a:t>additional eligibility criteria</a:t>
              </a:r>
              <a:endPara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257" name="Google Shape;257;p33"/>
            <p:cNvSpPr txBox="1"/>
            <p:nvPr/>
          </p:nvSpPr>
          <p:spPr>
            <a:xfrm>
              <a:off x="0" y="-726108"/>
              <a:ext cx="6612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200">
                  <a:latin typeface="Lexend"/>
                  <a:ea typeface="Lexend"/>
                  <a:cs typeface="Lexend"/>
                  <a:sym typeface="Lexend"/>
                </a:rPr>
                <a:t>You need to be:</a:t>
              </a:r>
              <a:endParaRPr b="1" i="0" sz="8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258" name="Google Shape;258;p33"/>
          <p:cNvSpPr txBox="1"/>
          <p:nvPr/>
        </p:nvSpPr>
        <p:spPr>
          <a:xfrm>
            <a:off x="4677202" y="1982372"/>
            <a:ext cx="2479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You should be:</a:t>
            </a:r>
            <a:endParaRPr b="1" i="0" sz="12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9" name="Google Shape;259;p33"/>
          <p:cNvSpPr txBox="1"/>
          <p:nvPr/>
        </p:nvSpPr>
        <p:spPr>
          <a:xfrm>
            <a:off x="4677200" y="2251062"/>
            <a:ext cx="3097500" cy="14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90500" lvl="0" marL="228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exend"/>
              <a:buChar char="●"/>
            </a:pP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Interested in a career in STEM</a:t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90500" lvl="0" marL="228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</a:pP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Be available most of the 5 weeks (21 July to 22 August 2025)</a:t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90500" lvl="0" marL="228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</a:pP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Be willing to engage with the placement and workshops</a:t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0" name="Google Shape;260;p33"/>
          <p:cNvSpPr/>
          <p:nvPr/>
        </p:nvSpPr>
        <p:spPr>
          <a:xfrm>
            <a:off x="4709250" y="4033225"/>
            <a:ext cx="546300" cy="25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AE281"/>
          </a:solidFill>
          <a:ln cap="flat" cmpd="sng" w="9525">
            <a:solidFill>
              <a:srgbClr val="3AE2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3"/>
          <p:cNvSpPr txBox="1"/>
          <p:nvPr/>
        </p:nvSpPr>
        <p:spPr>
          <a:xfrm>
            <a:off x="5320750" y="4033225"/>
            <a:ext cx="24219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exend"/>
                <a:ea typeface="Lexend"/>
                <a:cs typeface="Lexend"/>
                <a:sym typeface="Lexend"/>
              </a:rPr>
              <a:t>Apply by 2 February 2025</a:t>
            </a:r>
            <a:endParaRPr b="1" sz="12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/>
          <p:nvPr/>
        </p:nvSpPr>
        <p:spPr>
          <a:xfrm>
            <a:off x="242778" y="277692"/>
            <a:ext cx="8658600" cy="4689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6826400" y="4675075"/>
            <a:ext cx="2075100" cy="468300"/>
          </a:xfrm>
          <a:prstGeom prst="rect">
            <a:avLst/>
          </a:prstGeom>
          <a:solidFill>
            <a:srgbClr val="3AE2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514350" y="1862242"/>
            <a:ext cx="588000" cy="69000"/>
          </a:xfrm>
          <a:prstGeom prst="rect">
            <a:avLst/>
          </a:prstGeom>
          <a:solidFill>
            <a:srgbClr val="3AE28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4"/>
          <p:cNvSpPr txBox="1"/>
          <p:nvPr/>
        </p:nvSpPr>
        <p:spPr>
          <a:xfrm>
            <a:off x="514350" y="1203991"/>
            <a:ext cx="7363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" sz="4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Next Steps</a:t>
            </a:r>
            <a:endParaRPr b="1" i="0" sz="700" u="none" cap="none" strike="noStrik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0" name="Google Shape;270;p34"/>
          <p:cNvSpPr txBox="1"/>
          <p:nvPr/>
        </p:nvSpPr>
        <p:spPr>
          <a:xfrm>
            <a:off x="699338" y="2645563"/>
            <a:ext cx="61263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20650" lvl="1" marL="228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exend"/>
              <a:buChar char="○"/>
            </a:pPr>
            <a:r>
              <a:rPr lang="en" sz="1100" u="sng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3"/>
              </a:rPr>
              <a:t>Application form</a:t>
            </a: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- by </a:t>
            </a:r>
            <a:r>
              <a:rPr b="1"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r>
              <a:rPr b="1"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February 2025</a:t>
            </a:r>
            <a:endParaRPr b="1" sz="1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20650" lvl="1" marL="228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exend"/>
              <a:buChar char="○"/>
            </a:pP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Provide parental consent</a:t>
            </a: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teacher reference</a:t>
            </a:r>
            <a:endParaRPr sz="1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20650" lvl="1" marL="228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exend"/>
              <a:buChar char="○"/>
            </a:pP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Questions: </a:t>
            </a:r>
            <a:r>
              <a:rPr lang="en" sz="1100" u="sng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4"/>
              </a:rPr>
              <a:t>students@in2scienceuk.org</a:t>
            </a:r>
            <a:endParaRPr sz="1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20650" lvl="1" marL="228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exend"/>
              <a:buChar char="○"/>
            </a:pP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Help us spread the word by telling your friends and sharing posts on social media</a:t>
            </a:r>
            <a:endParaRPr sz="1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71" name="Google Shape;27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5125" y="524988"/>
            <a:ext cx="4460625" cy="14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9701" y="524988"/>
            <a:ext cx="1222324" cy="33392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4"/>
          <p:cNvSpPr txBox="1"/>
          <p:nvPr/>
        </p:nvSpPr>
        <p:spPr>
          <a:xfrm>
            <a:off x="6825650" y="3930850"/>
            <a:ext cx="2075100" cy="769500"/>
          </a:xfrm>
          <a:prstGeom prst="rect">
            <a:avLst/>
          </a:prstGeom>
          <a:solidFill>
            <a:srgbClr val="3AE281"/>
          </a:solidFill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Programme is free &amp; bursary provided for lunches and travel</a:t>
            </a:r>
            <a:endParaRPr b="1" sz="1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/>
          <p:nvPr/>
        </p:nvSpPr>
        <p:spPr>
          <a:xfrm>
            <a:off x="242778" y="227304"/>
            <a:ext cx="8658600" cy="4689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5"/>
          <p:cNvSpPr txBox="1"/>
          <p:nvPr/>
        </p:nvSpPr>
        <p:spPr>
          <a:xfrm>
            <a:off x="514350" y="1678104"/>
            <a:ext cx="34749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Quotes from previous participants:</a:t>
            </a:r>
            <a:endParaRPr b="1" i="0" sz="3000" u="none" cap="none" strike="noStrik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0" name="Google Shape;280;p35"/>
          <p:cNvSpPr/>
          <p:nvPr/>
        </p:nvSpPr>
        <p:spPr>
          <a:xfrm>
            <a:off x="514350" y="3228975"/>
            <a:ext cx="588000" cy="69000"/>
          </a:xfrm>
          <a:prstGeom prst="rect">
            <a:avLst/>
          </a:prstGeom>
          <a:solidFill>
            <a:srgbClr val="3AE28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p35"/>
          <p:cNvGrpSpPr/>
          <p:nvPr/>
        </p:nvGrpSpPr>
        <p:grpSpPr>
          <a:xfrm>
            <a:off x="3413960" y="1602838"/>
            <a:ext cx="4863330" cy="1105325"/>
            <a:chOff x="-1898561" y="134929"/>
            <a:chExt cx="12085810" cy="2947533"/>
          </a:xfrm>
        </p:grpSpPr>
        <p:sp>
          <p:nvSpPr>
            <p:cNvPr id="282" name="Google Shape;282;p35"/>
            <p:cNvSpPr txBox="1"/>
            <p:nvPr/>
          </p:nvSpPr>
          <p:spPr>
            <a:xfrm>
              <a:off x="-1898552" y="947962"/>
              <a:ext cx="12085800" cy="213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300">
                  <a:latin typeface="Lexend"/>
                  <a:ea typeface="Lexend"/>
                  <a:cs typeface="Lexend"/>
                  <a:sym typeface="Lexend"/>
                </a:rPr>
                <a:t>“This programme really helped with my confidence when working independently as well as in a team. I felt comfortable voicing my opinion and listening to others too.”</a:t>
              </a:r>
              <a:endParaRPr b="0" i="0" sz="10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283" name="Google Shape;283;p35"/>
            <p:cNvSpPr txBox="1"/>
            <p:nvPr/>
          </p:nvSpPr>
          <p:spPr>
            <a:xfrm>
              <a:off x="-1898561" y="134929"/>
              <a:ext cx="120858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400">
                  <a:latin typeface="Lexend"/>
                  <a:ea typeface="Lexend"/>
                  <a:cs typeface="Lexend"/>
                  <a:sym typeface="Lexend"/>
                </a:rPr>
                <a:t>Aaliyah, Placement at UCL</a:t>
              </a:r>
              <a:endParaRPr b="1" i="0" sz="10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284" name="Google Shape;284;p35"/>
          <p:cNvSpPr txBox="1"/>
          <p:nvPr/>
        </p:nvSpPr>
        <p:spPr>
          <a:xfrm>
            <a:off x="3413813" y="3297825"/>
            <a:ext cx="5267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“I enjoyed the placement as it gave me an insight into different science careers and what it might be like to be a biomedical scientist.”</a:t>
            </a:r>
            <a:endParaRPr b="0" i="0" sz="10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5" name="Google Shape;285;p35"/>
          <p:cNvSpPr txBox="1"/>
          <p:nvPr/>
        </p:nvSpPr>
        <p:spPr>
          <a:xfrm>
            <a:off x="3413813" y="3021225"/>
            <a:ext cx="5267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400">
                <a:latin typeface="Lexend"/>
                <a:ea typeface="Lexend"/>
                <a:cs typeface="Lexend"/>
                <a:sym typeface="Lexend"/>
              </a:rPr>
              <a:t>Cleopatra, Placement at Edinburgh Napier University</a:t>
            </a:r>
            <a:endParaRPr b="1" i="0" sz="10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86" name="Google Shape;28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01" y="524988"/>
            <a:ext cx="1222324" cy="33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